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9"/>
  </p:notesMasterIdLst>
  <p:sldIdLst>
    <p:sldId id="259" r:id="rId5"/>
    <p:sldId id="258" r:id="rId6"/>
    <p:sldId id="265" r:id="rId7"/>
    <p:sldId id="266" r:id="rId8"/>
    <p:sldId id="267" r:id="rId9"/>
    <p:sldId id="261" r:id="rId10"/>
    <p:sldId id="262" r:id="rId11"/>
    <p:sldId id="263" r:id="rId12"/>
    <p:sldId id="271" r:id="rId13"/>
    <p:sldId id="272" r:id="rId14"/>
    <p:sldId id="273" r:id="rId15"/>
    <p:sldId id="274" r:id="rId16"/>
    <p:sldId id="275" r:id="rId17"/>
    <p:sldId id="276" r:id="rId18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7D31"/>
    <a:srgbClr val="96CEDF"/>
    <a:srgbClr val="54A1CF"/>
    <a:srgbClr val="12519E"/>
    <a:srgbClr val="E3E4E0"/>
    <a:srgbClr val="BFC5C3"/>
    <a:srgbClr val="DCF4FC"/>
    <a:srgbClr val="40393A"/>
    <a:srgbClr val="39403F"/>
    <a:srgbClr val="075F7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outlineView">
  <p:normalViewPr showOutlineIcons="0">
    <p:restoredLeft sz="34605" autoAdjust="0"/>
    <p:restoredTop sz="86481" autoAdjust="0"/>
  </p:normalViewPr>
  <p:slideViewPr>
    <p:cSldViewPr snapToGrid="0" showGuides="1">
      <p:cViewPr varScale="1">
        <p:scale>
          <a:sx n="62" d="100"/>
          <a:sy n="62" d="100"/>
        </p:scale>
        <p:origin x="246" y="72"/>
      </p:cViewPr>
      <p:guideLst>
        <p:guide orient="horz" pos="2183"/>
        <p:guide pos="3817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</p:sldLst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47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_rels/viewProps.xml.rels><?xml version="1.0" encoding="UTF-8" standalone="yes"?>
<Relationships xmlns="http://schemas.openxmlformats.org/package/2006/relationships"><Relationship Id="rId2" Type="http://schemas.openxmlformats.org/officeDocument/2006/relationships/slide" Target="slides/slide14.xml"/><Relationship Id="rId1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D14667-C42F-45E4-82A5-D6830DD9DBD4}" type="datetimeFigureOut">
              <a:rPr lang="pt-BR" smtClean="0"/>
              <a:t>26/04/2023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CB90EF-9289-4FA9-88E9-56837D3BB66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366167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B90EF-9289-4FA9-88E9-56837D3BB668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440986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B90EF-9289-4FA9-88E9-56837D3BB668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981450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E1A2A4-09C4-8042-CCF5-96791657F3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A8A2411-60DA-A0B4-7ABC-FCE53EB890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B918B3A-8FEF-12DE-25C3-112125A4E7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E4730-328C-4BD9-A536-A62E08F737DA}" type="datetimeFigureOut">
              <a:rPr lang="pt-BR" smtClean="0"/>
              <a:t>26/04/2023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6602EDE-764A-79B8-4C1E-B4C4238F45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6B3FA21-C46C-7B66-AC0C-662C3EA33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3749D-60A9-473C-ABD8-1CDF8800350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299472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DCFD6C-C1ED-7973-7BAC-D3A94288E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10E2C38F-304F-6BDF-0D45-2640656BDE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5377B05-467B-C881-769D-9A792A7706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E4730-328C-4BD9-A536-A62E08F737DA}" type="datetimeFigureOut">
              <a:rPr lang="pt-BR" smtClean="0"/>
              <a:t>26/04/2023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DD83B7B-4EDC-4006-D678-4EDBE44D42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4296B28-E73A-5046-00B0-0AD527148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3749D-60A9-473C-ABD8-1CDF8800350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375764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EC78F4B5-2372-8A33-5812-ABCE90CD9DD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38C76970-E9B6-BC15-AAA9-ECD30BEEF1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AF665CE-50D6-A5AB-C1A9-93738478C0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E4730-328C-4BD9-A536-A62E08F737DA}" type="datetimeFigureOut">
              <a:rPr lang="pt-BR" smtClean="0"/>
              <a:t>26/04/2023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FAD130E-0064-ABAB-C6D7-901625F84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A9BBB96-4EF5-779A-D6BC-883832FD8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3749D-60A9-473C-ABD8-1CDF8800350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00426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528A30C-8E7C-E0B5-293D-DD24CB3DA1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D1344FD-AD09-B4BE-3C97-4B76E2FD31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6B2A531-3BCB-F0C3-A412-57A68DA5D5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E4730-328C-4BD9-A536-A62E08F737DA}" type="datetimeFigureOut">
              <a:rPr lang="pt-BR" smtClean="0"/>
              <a:t>26/04/2023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34E2A97-496E-54BC-E4A7-FB50053B0C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5E73364-3DBF-11D8-4C58-458435DA3C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3749D-60A9-473C-ABD8-1CDF8800350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286416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FA2194-791D-4344-9C39-667C473A5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1AD4C3E-F25F-6C18-260E-1408180CE6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B4FAE97-FE01-9429-2150-BE8FFB5BC5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E4730-328C-4BD9-A536-A62E08F737DA}" type="datetimeFigureOut">
              <a:rPr lang="pt-BR" smtClean="0"/>
              <a:t>26/04/2023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2A38F57-497F-1639-758A-C3C7C6A3E4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DBB7BA7-23D0-6B0F-DF9D-E06EAE3F58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3749D-60A9-473C-ABD8-1CDF8800350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386583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965E5C3-B265-48DB-FD5E-0E765F96C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9312436-73D5-314E-100B-AE74EC6203F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186962E3-E8A1-1084-91A9-11763DFB75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C4D34B21-2CE7-A089-2339-A729B517F3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E4730-328C-4BD9-A536-A62E08F737DA}" type="datetimeFigureOut">
              <a:rPr lang="pt-BR" smtClean="0"/>
              <a:t>26/04/2023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D6853CF6-2CD5-3171-2E11-5B51B5654C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E4F0C960-BC9F-5A78-A2AB-D5EA05864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3749D-60A9-473C-ABD8-1CDF8800350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314709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956A1B-981B-3A0A-0CCC-64CE4EA6B1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6803BFC-5BE1-AC6A-FBC4-F7B6D415C5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96996BFC-702F-66EA-172E-B3985FD66D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3A885AC7-7A82-2185-5DD9-69A7EC5D9A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56E446C2-77E5-DEA7-E05D-B8E2F8576EE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2393A987-ED3C-6E9C-D787-26B1444F6A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E4730-328C-4BD9-A536-A62E08F737DA}" type="datetimeFigureOut">
              <a:rPr lang="pt-BR" smtClean="0"/>
              <a:t>26/04/2023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2E9A968B-7C7C-F8C9-40CA-79CC3AF969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75079C7F-E998-AB4D-B7CF-55C42B245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3749D-60A9-473C-ABD8-1CDF8800350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516406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7538C3-C27E-8B4A-5659-047DC6061C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4E78B473-A8AA-7F5C-50B0-AA3F3D9F77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E4730-328C-4BD9-A536-A62E08F737DA}" type="datetimeFigureOut">
              <a:rPr lang="pt-BR" smtClean="0"/>
              <a:t>26/04/2023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BD7FF8D0-9754-CA0C-197E-303F855243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052743DF-C7B3-D1DD-AB00-5ED664A03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3749D-60A9-473C-ABD8-1CDF8800350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027807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67A5DFDC-4D4A-6F10-23C7-C1C2A1125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E4730-328C-4BD9-A536-A62E08F737DA}" type="datetimeFigureOut">
              <a:rPr lang="pt-BR" smtClean="0"/>
              <a:t>26/04/2023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2850105A-7B1A-29D9-695C-424BE32D27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96526C38-46BC-BDC3-F255-28502348A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3749D-60A9-473C-ABD8-1CDF8800350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98500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3B2B76-6548-128E-0064-9ADC06838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F762EFB-2AC6-6E6B-B7D7-4E0208CF6A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C171FAB-4396-FE5F-357F-6EACBB0E87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BD62511F-3202-E0B4-EA99-585F26E807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E4730-328C-4BD9-A536-A62E08F737DA}" type="datetimeFigureOut">
              <a:rPr lang="pt-BR" smtClean="0"/>
              <a:t>26/04/2023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E3E46E30-D85B-ADC2-C316-E1690AE04B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2785504F-D089-86C6-410A-E70188743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3749D-60A9-473C-ABD8-1CDF8800350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738866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C09144-5264-9FF6-57E7-13F9B82144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35D63E89-8D57-2D34-2F50-A7C6B824C7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736AEF34-374F-9981-E710-45B00055A3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DC5B071-6E34-A2F3-5F33-B3A9B2F809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E4730-328C-4BD9-A536-A62E08F737DA}" type="datetimeFigureOut">
              <a:rPr lang="pt-BR" smtClean="0"/>
              <a:t>26/04/2023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DA7CF0A-3F56-9630-CAEA-D3C3444D52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16BCB55-507A-3469-C362-D257A3ED9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3749D-60A9-473C-ABD8-1CDF8800350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249260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DFA5CADE-486E-1A19-D95A-10AAAD45FF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ADBB5AE-3D75-5811-5598-67C82639BE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9426BA6-4523-16F3-B566-52C24C119B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BE4730-328C-4BD9-A536-A62E08F737DA}" type="datetimeFigureOut">
              <a:rPr lang="pt-BR" smtClean="0"/>
              <a:t>26/04/2023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275BCE7-F2EE-124E-2CCB-1BDE2BD539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0867757-0272-4C45-484D-B2D0CD5752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83749D-60A9-473C-ABD8-1CDF8800350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842483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e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15">
            <a:extLst>
              <a:ext uri="{FF2B5EF4-FFF2-40B4-BE49-F238E27FC236}">
                <a16:creationId xmlns:a16="http://schemas.microsoft.com/office/drawing/2014/main" id="{6B5E2835-4E47-45B3-9CFE-732FF7B054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Imagem 10" descr="Laptop em cima de uma superfície de madeira&#10;&#10;Descrição gerada automaticamente">
            <a:extLst>
              <a:ext uri="{FF2B5EF4-FFF2-40B4-BE49-F238E27FC236}">
                <a16:creationId xmlns:a16="http://schemas.microsoft.com/office/drawing/2014/main" id="{E59048C8-9C41-3CF7-2DC9-645F098BC4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74" r="6819" b="-1"/>
          <a:stretch/>
        </p:blipFill>
        <p:spPr>
          <a:xfrm>
            <a:off x="3242695" y="10"/>
            <a:ext cx="8949307" cy="6857990"/>
          </a:xfrm>
          <a:custGeom>
            <a:avLst/>
            <a:gdLst/>
            <a:ahLst/>
            <a:cxnLst/>
            <a:rect l="l" t="t" r="r" b="b"/>
            <a:pathLst>
              <a:path w="8949307" h="6858000">
                <a:moveTo>
                  <a:pt x="0" y="0"/>
                </a:moveTo>
                <a:lnTo>
                  <a:pt x="8949307" y="0"/>
                </a:lnTo>
                <a:lnTo>
                  <a:pt x="8949307" y="6858000"/>
                </a:lnTo>
                <a:lnTo>
                  <a:pt x="0" y="6858000"/>
                </a:lnTo>
                <a:lnTo>
                  <a:pt x="62983" y="6788730"/>
                </a:lnTo>
                <a:cubicBezTo>
                  <a:pt x="773509" y="5928900"/>
                  <a:pt x="1212979" y="4741056"/>
                  <a:pt x="1212979" y="3429000"/>
                </a:cubicBezTo>
                <a:cubicBezTo>
                  <a:pt x="1212979" y="2116944"/>
                  <a:pt x="773509" y="929100"/>
                  <a:pt x="62983" y="69271"/>
                </a:cubicBezTo>
                <a:close/>
              </a:path>
            </a:pathLst>
          </a:custGeom>
        </p:spPr>
      </p:pic>
      <p:sp useBgFill="1">
        <p:nvSpPr>
          <p:cNvPr id="26" name="Freeform: Shape 17">
            <a:extLst>
              <a:ext uri="{FF2B5EF4-FFF2-40B4-BE49-F238E27FC236}">
                <a16:creationId xmlns:a16="http://schemas.microsoft.com/office/drawing/2014/main" id="{5B45AD5D-AA52-4F7B-9362-576A39AD9E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D5D5D5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7" name="Freeform: Shape 19">
            <a:extLst>
              <a:ext uri="{FF2B5EF4-FFF2-40B4-BE49-F238E27FC236}">
                <a16:creationId xmlns:a16="http://schemas.microsoft.com/office/drawing/2014/main" id="{AEDD7960-4866-4399-BEF6-DD1431AB4E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A2D1F155-BFD0-37D9-7374-601A8A447634}"/>
              </a:ext>
            </a:extLst>
          </p:cNvPr>
          <p:cNvSpPr txBox="1">
            <a:spLocks/>
          </p:cNvSpPr>
          <p:nvPr/>
        </p:nvSpPr>
        <p:spPr>
          <a:xfrm>
            <a:off x="0" y="843533"/>
            <a:ext cx="4248442" cy="158165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4000" b="1" dirty="0" err="1"/>
              <a:t>Oficina</a:t>
            </a:r>
            <a:r>
              <a:rPr lang="en-US" sz="4000" b="1" dirty="0"/>
              <a:t> </a:t>
            </a:r>
            <a:r>
              <a:rPr lang="en-US" sz="4000" b="1" dirty="0" err="1"/>
              <a:t>Informática</a:t>
            </a:r>
            <a:r>
              <a:rPr lang="en-US" sz="4000" b="1" dirty="0"/>
              <a:t> </a:t>
            </a:r>
            <a:r>
              <a:rPr lang="en-US" sz="4000" b="1" dirty="0" err="1"/>
              <a:t>Básica</a:t>
            </a:r>
            <a:r>
              <a:rPr lang="en-US" sz="4000" b="1" dirty="0"/>
              <a:t> </a:t>
            </a:r>
          </a:p>
        </p:txBody>
      </p:sp>
      <p:sp>
        <p:nvSpPr>
          <p:cNvPr id="28" name="Rectangle 21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375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" name="Subtítulo 2">
            <a:extLst>
              <a:ext uri="{FF2B5EF4-FFF2-40B4-BE49-F238E27FC236}">
                <a16:creationId xmlns:a16="http://schemas.microsoft.com/office/drawing/2014/main" id="{6A36A140-1771-09E9-F5F0-F08F38D9948F}"/>
              </a:ext>
            </a:extLst>
          </p:cNvPr>
          <p:cNvSpPr txBox="1">
            <a:spLocks/>
          </p:cNvSpPr>
          <p:nvPr/>
        </p:nvSpPr>
        <p:spPr>
          <a:xfrm>
            <a:off x="377571" y="3005127"/>
            <a:ext cx="3438906" cy="4121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100" dirty="0" err="1"/>
              <a:t>Nomes</a:t>
            </a:r>
            <a:r>
              <a:rPr lang="en-US" sz="2100" dirty="0"/>
              <a:t>:  </a:t>
            </a:r>
          </a:p>
          <a:p>
            <a:pPr marL="0" indent="0" algn="ctr">
              <a:buNone/>
            </a:pPr>
            <a:r>
              <a:rPr lang="en-US" sz="2100" dirty="0"/>
              <a:t>Guilherme Leandro Pinto, </a:t>
            </a:r>
          </a:p>
          <a:p>
            <a:pPr marL="0" indent="0" algn="ctr">
              <a:buNone/>
            </a:pPr>
            <a:r>
              <a:rPr lang="en-US" sz="2100" dirty="0"/>
              <a:t>Arthur Borges </a:t>
            </a:r>
            <a:r>
              <a:rPr lang="en-US" sz="2100" dirty="0" err="1"/>
              <a:t>Garcez</a:t>
            </a:r>
            <a:r>
              <a:rPr lang="en-US" sz="2100" dirty="0"/>
              <a:t>, </a:t>
            </a:r>
          </a:p>
          <a:p>
            <a:pPr marL="0" indent="0" algn="ctr">
              <a:buNone/>
            </a:pPr>
            <a:r>
              <a:rPr lang="en-US" sz="2100" dirty="0"/>
              <a:t>Rafael Luiz Souza de Lima,</a:t>
            </a:r>
          </a:p>
          <a:p>
            <a:pPr marL="0" indent="0" algn="ctr">
              <a:buNone/>
            </a:pPr>
            <a:r>
              <a:rPr lang="en-US" sz="2100" dirty="0"/>
              <a:t> Gabriel Madalena dos Santos, </a:t>
            </a:r>
          </a:p>
          <a:p>
            <a:pPr marL="0" indent="0" algn="ctr">
              <a:buNone/>
            </a:pPr>
            <a:r>
              <a:rPr lang="en-US" sz="2100" dirty="0"/>
              <a:t>Davi Pinheiro de Souza</a:t>
            </a:r>
          </a:p>
        </p:txBody>
      </p:sp>
    </p:spTree>
    <p:extLst>
      <p:ext uri="{BB962C8B-B14F-4D97-AF65-F5344CB8AC3E}">
        <p14:creationId xmlns:p14="http://schemas.microsoft.com/office/powerpoint/2010/main" val="39689424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11B998-5DF1-1C44-0C30-65907561C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825624"/>
          </a:xfrm>
          <a:effectLst>
            <a:glow rad="571500">
              <a:schemeClr val="bg1">
                <a:alpha val="98000"/>
              </a:schemeClr>
            </a:glow>
          </a:effectLst>
        </p:spPr>
        <p:txBody>
          <a:bodyPr/>
          <a:lstStyle/>
          <a:p>
            <a:pPr algn="ctr"/>
            <a:r>
              <a:rPr lang="pt-BR" sz="4400" b="1" i="0" u="none" strike="noStrike" dirty="0">
                <a:effectLst/>
              </a:rPr>
              <a:t>Abrir program</a:t>
            </a:r>
            <a:r>
              <a:rPr lang="pt-BR" b="1" dirty="0"/>
              <a:t>as, Criar pastas e Arquivos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49F85357-953B-1A99-7F32-2CF0C7C90B7E}"/>
              </a:ext>
            </a:extLst>
          </p:cNvPr>
          <p:cNvSpPr/>
          <p:nvPr/>
        </p:nvSpPr>
        <p:spPr>
          <a:xfrm>
            <a:off x="1772529" y="1237957"/>
            <a:ext cx="8581293" cy="84406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F57CFF76-9F8B-4E78-1400-A56CAA502551}"/>
              </a:ext>
            </a:extLst>
          </p:cNvPr>
          <p:cNvSpPr txBox="1"/>
          <p:nvPr/>
        </p:nvSpPr>
        <p:spPr>
          <a:xfrm>
            <a:off x="291734" y="4650547"/>
            <a:ext cx="1153550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0" i="0" dirty="0">
                <a:effectLst/>
                <a:latin typeface="Söhne"/>
              </a:rPr>
              <a:t>Para abrir programas no Windows, basta clicar duas vezes no ícone do programa que deseja abrir. Para criar uma nova pasta, clique com o botão direito do mouse em uma área vazia da pasta atual, selecione "Novo" e depois "Pasta". Para criar um novo arquivo, abra o programa desejado (por exemplo, o Word) e selecione "Novo documento". Depois, é só digitar e salvar o arquivo com um nome que desejar.</a:t>
            </a:r>
            <a:endParaRPr lang="pt-BR" sz="2400" dirty="0"/>
          </a:p>
        </p:txBody>
      </p:sp>
      <p:pic>
        <p:nvPicPr>
          <p:cNvPr id="1026" name="Picture 2" descr="10 opções para abrir programas rapidamente no computador">
            <a:extLst>
              <a:ext uri="{FF2B5EF4-FFF2-40B4-BE49-F238E27FC236}">
                <a16:creationId xmlns:a16="http://schemas.microsoft.com/office/drawing/2014/main" id="{124439AE-09A6-A962-300F-38E681E03F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431" y="1627852"/>
            <a:ext cx="4666120" cy="2871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1E787451-B452-8661-9684-39D6594748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7190" y="1654375"/>
            <a:ext cx="4335644" cy="2760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4985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11B998-5DF1-1C44-0C30-65907561C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825624"/>
          </a:xfrm>
          <a:effectLst>
            <a:glow rad="571500">
              <a:schemeClr val="bg1">
                <a:alpha val="98000"/>
              </a:schemeClr>
            </a:glow>
          </a:effectLst>
        </p:spPr>
        <p:txBody>
          <a:bodyPr/>
          <a:lstStyle/>
          <a:p>
            <a:pPr algn="ctr"/>
            <a:r>
              <a:rPr lang="pt-BR" b="1" dirty="0"/>
              <a:t>Internet(Endereços, Links)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49F85357-953B-1A99-7F32-2CF0C7C90B7E}"/>
              </a:ext>
            </a:extLst>
          </p:cNvPr>
          <p:cNvSpPr/>
          <p:nvPr/>
        </p:nvSpPr>
        <p:spPr>
          <a:xfrm>
            <a:off x="1772529" y="1237957"/>
            <a:ext cx="8581293" cy="84406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F57CFF76-9F8B-4E78-1400-A56CAA502551}"/>
              </a:ext>
            </a:extLst>
          </p:cNvPr>
          <p:cNvSpPr txBox="1"/>
          <p:nvPr/>
        </p:nvSpPr>
        <p:spPr>
          <a:xfrm>
            <a:off x="291734" y="4650547"/>
            <a:ext cx="1153550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/>
              <a:t>Quando você usa a internet, precisa do navegador para acessar sites como Google, YouTube e Facebook. Cada site tem um endereço único que deve ser digitado no navegador, assim como o endereço de uma casa. O navegador busca as informações do site e exibe na tela, como se pedisse um mapa para encontrar o caminho até a casa do site. Exemplo: Google.com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DD173FF-96D9-FCD7-C9B0-0ADF4525A4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2170" y="1549498"/>
            <a:ext cx="5734372" cy="3028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8203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11B998-5DF1-1C44-0C30-65907561C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825624"/>
          </a:xfrm>
          <a:effectLst>
            <a:glow rad="571500">
              <a:schemeClr val="bg1">
                <a:alpha val="98000"/>
              </a:schemeClr>
            </a:glow>
          </a:effectLst>
        </p:spPr>
        <p:txBody>
          <a:bodyPr/>
          <a:lstStyle/>
          <a:p>
            <a:pPr algn="ctr"/>
            <a:r>
              <a:rPr lang="pt-BR" b="1" dirty="0"/>
              <a:t>Pesquisar na internet, imagens, vídeos, mapas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49F85357-953B-1A99-7F32-2CF0C7C90B7E}"/>
              </a:ext>
            </a:extLst>
          </p:cNvPr>
          <p:cNvSpPr/>
          <p:nvPr/>
        </p:nvSpPr>
        <p:spPr>
          <a:xfrm>
            <a:off x="1772529" y="1237957"/>
            <a:ext cx="8581293" cy="84406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F57CFF76-9F8B-4E78-1400-A56CAA502551}"/>
              </a:ext>
            </a:extLst>
          </p:cNvPr>
          <p:cNvSpPr txBox="1"/>
          <p:nvPr/>
        </p:nvSpPr>
        <p:spPr>
          <a:xfrm>
            <a:off x="0" y="4792600"/>
            <a:ext cx="1219200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dirty="0"/>
              <a:t>O processo de pesquisa na internet pode ser feito por meio do navegador, digitando palavras-chave na barra de pesquisa. Os resultados podem ser exibidos em diferentes formatos, incluindo imagens, vídeos e mapas. Para visualizar imagens, basta clicar na guia "Imagens" e para vídeos, na guia "Vídeos". Já os mapas podem ser acessados pela guia "Mapas" ou pela pesquisa direta de um endereço no campo de pesquisa. É importante ter cuidado com informações enganosas e verificar sempre a fonte dos resultados.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19D068D7-C373-AB2B-201C-215AC78C0B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734" y="1423215"/>
            <a:ext cx="5987521" cy="3208659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26A2B568-B098-EF18-D78F-DB11D37A04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8953" y="2488835"/>
            <a:ext cx="5621011" cy="574746"/>
          </a:xfrm>
          <a:prstGeom prst="rect">
            <a:avLst/>
          </a:prstGeom>
        </p:spPr>
      </p:pic>
      <p:sp>
        <p:nvSpPr>
          <p:cNvPr id="12" name="Retângulo 11">
            <a:extLst>
              <a:ext uri="{FF2B5EF4-FFF2-40B4-BE49-F238E27FC236}">
                <a16:creationId xmlns:a16="http://schemas.microsoft.com/office/drawing/2014/main" id="{996E253A-676A-CBEC-82B3-4EC3186D1EFA}"/>
              </a:ext>
            </a:extLst>
          </p:cNvPr>
          <p:cNvSpPr/>
          <p:nvPr/>
        </p:nvSpPr>
        <p:spPr>
          <a:xfrm>
            <a:off x="1317356" y="1825625"/>
            <a:ext cx="3471620" cy="40613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Seta: para a Esquerda 12">
            <a:extLst>
              <a:ext uri="{FF2B5EF4-FFF2-40B4-BE49-F238E27FC236}">
                <a16:creationId xmlns:a16="http://schemas.microsoft.com/office/drawing/2014/main" id="{D127A362-37D6-9037-14F4-C729F1BA79A0}"/>
              </a:ext>
            </a:extLst>
          </p:cNvPr>
          <p:cNvSpPr/>
          <p:nvPr/>
        </p:nvSpPr>
        <p:spPr>
          <a:xfrm rot="946037">
            <a:off x="4812335" y="2036000"/>
            <a:ext cx="1689977" cy="905672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037315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11B998-5DF1-1C44-0C30-65907561C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825624"/>
          </a:xfrm>
          <a:effectLst>
            <a:glow rad="571500">
              <a:schemeClr val="bg1">
                <a:alpha val="98000"/>
              </a:schemeClr>
            </a:glow>
          </a:effectLst>
        </p:spPr>
        <p:txBody>
          <a:bodyPr/>
          <a:lstStyle/>
          <a:p>
            <a:pPr algn="ctr"/>
            <a:r>
              <a:rPr lang="pt-BR" b="1" dirty="0"/>
              <a:t>Como baixar programas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49F85357-953B-1A99-7F32-2CF0C7C90B7E}"/>
              </a:ext>
            </a:extLst>
          </p:cNvPr>
          <p:cNvSpPr/>
          <p:nvPr/>
        </p:nvSpPr>
        <p:spPr>
          <a:xfrm>
            <a:off x="1772529" y="1237957"/>
            <a:ext cx="8581293" cy="84406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F57CFF76-9F8B-4E78-1400-A56CAA502551}"/>
              </a:ext>
            </a:extLst>
          </p:cNvPr>
          <p:cNvSpPr txBox="1"/>
          <p:nvPr/>
        </p:nvSpPr>
        <p:spPr>
          <a:xfrm>
            <a:off x="216976" y="3054911"/>
            <a:ext cx="11975024" cy="364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100" dirty="0"/>
              <a:t>Para baixar programas, é necessário ter acesso à internet e usar um navegador, como o Google Chrome.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100" dirty="0"/>
              <a:t>Abra o navegador e pesquise pelo nome do programa que você deseja baixar, como "Skype" ou "WhatsApp".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100" dirty="0"/>
              <a:t>Acesse o site oficial do programa, geralmente é o primeiro resultado que aparece na busca.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100" dirty="0"/>
              <a:t>Procure pelo botão "Download" ou "Baixar" e clique nele.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100" dirty="0"/>
              <a:t>Espere o download do arquivo terminar. O tempo de download pode variar de acordo com o tamanho do programa e a velocidade da sua conexão com a internet.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100" dirty="0"/>
              <a:t>Após o download, procure pelo arquivo que você acabou de baixar. Ele geralmente fica na pasta "Downloads" do seu computador.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100" dirty="0"/>
              <a:t>Clique duas vezes no arquivo para começar a instalação do programa. Siga as instruções na tela para concluir a instalação.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C7B4A8F-5CA2-1B63-D4EC-A7A1518D50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3292" y="1536628"/>
            <a:ext cx="1256657" cy="1263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Logo Office 365 – Logos PNG">
            <a:extLst>
              <a:ext uri="{FF2B5EF4-FFF2-40B4-BE49-F238E27FC236}">
                <a16:creationId xmlns:a16="http://schemas.microsoft.com/office/drawing/2014/main" id="{04E5F6A1-164D-2B2B-DBE2-4F61858793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5323" y="520023"/>
            <a:ext cx="3392487" cy="3392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23BF9351-399A-B639-69A6-AC96C92456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6879" y="1874297"/>
            <a:ext cx="2097087" cy="926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Zoom Logo: valor, história, PNG">
            <a:extLst>
              <a:ext uri="{FF2B5EF4-FFF2-40B4-BE49-F238E27FC236}">
                <a16:creationId xmlns:a16="http://schemas.microsoft.com/office/drawing/2014/main" id="{7E4CD655-D411-5A8C-1149-2BBDC278AC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1808" y="1519168"/>
            <a:ext cx="2478569" cy="1394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Steam Logo – PNG e Vetor – Download de Logo">
            <a:extLst>
              <a:ext uri="{FF2B5EF4-FFF2-40B4-BE49-F238E27FC236}">
                <a16:creationId xmlns:a16="http://schemas.microsoft.com/office/drawing/2014/main" id="{ECF504CA-8CFB-D5CB-A2D1-E2B931A716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1563" y="1898550"/>
            <a:ext cx="2213174" cy="686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41013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11B998-5DF1-1C44-0C30-65907561C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7719" y="2516188"/>
            <a:ext cx="10515600" cy="1825624"/>
          </a:xfrm>
          <a:effectLst>
            <a:glow rad="571500">
              <a:schemeClr val="bg1">
                <a:alpha val="98000"/>
              </a:schemeClr>
            </a:glow>
          </a:effectLst>
        </p:spPr>
        <p:txBody>
          <a:bodyPr/>
          <a:lstStyle/>
          <a:p>
            <a:pPr algn="ctr"/>
            <a:r>
              <a:rPr lang="pt-BR" b="1" dirty="0"/>
              <a:t>Obrigado pela sua atenção!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49F85357-953B-1A99-7F32-2CF0C7C90B7E}"/>
              </a:ext>
            </a:extLst>
          </p:cNvPr>
          <p:cNvSpPr/>
          <p:nvPr/>
        </p:nvSpPr>
        <p:spPr>
          <a:xfrm>
            <a:off x="1768841" y="3795178"/>
            <a:ext cx="8581293" cy="84406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122" name="Picture 2" descr="logo-univille – Gaia Pole">
            <a:extLst>
              <a:ext uri="{FF2B5EF4-FFF2-40B4-BE49-F238E27FC236}">
                <a16:creationId xmlns:a16="http://schemas.microsoft.com/office/drawing/2014/main" id="{73025026-CF80-6D0C-9178-86D10B736C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6487" y="4206074"/>
            <a:ext cx="2286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70731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11B998-5DF1-1C44-0C30-65907561C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825624"/>
          </a:xfrm>
          <a:effectLst>
            <a:glow rad="571500">
              <a:schemeClr val="bg1">
                <a:alpha val="98000"/>
              </a:schemeClr>
            </a:glow>
          </a:effectLst>
        </p:spPr>
        <p:txBody>
          <a:bodyPr/>
          <a:lstStyle/>
          <a:p>
            <a:pPr algn="ctr"/>
            <a:r>
              <a:rPr lang="pt-BR" sz="4400" b="1" i="0" u="none" strike="noStrike" dirty="0">
                <a:effectLst/>
              </a:rPr>
              <a:t>O que é e como ligar um computador?</a:t>
            </a:r>
            <a:endParaRPr lang="pt-BR" b="1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49F85357-953B-1A99-7F32-2CF0C7C90B7E}"/>
              </a:ext>
            </a:extLst>
          </p:cNvPr>
          <p:cNvSpPr/>
          <p:nvPr/>
        </p:nvSpPr>
        <p:spPr>
          <a:xfrm>
            <a:off x="1772529" y="1237957"/>
            <a:ext cx="8581293" cy="84406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 descr="Uma imagem contendo Ícone&#10;&#10;Descrição gerada automaticamente">
            <a:extLst>
              <a:ext uri="{FF2B5EF4-FFF2-40B4-BE49-F238E27FC236}">
                <a16:creationId xmlns:a16="http://schemas.microsoft.com/office/drawing/2014/main" id="{49E67A51-D528-F6A8-37CF-93A5970DD2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756" y="1751376"/>
            <a:ext cx="3808904" cy="2539269"/>
          </a:xfrm>
          <a:prstGeom prst="rect">
            <a:avLst/>
          </a:prstGeom>
        </p:spPr>
      </p:pic>
      <p:pic>
        <p:nvPicPr>
          <p:cNvPr id="1028" name="Picture 4" descr="Computador Cpu Dual Core Memória 4GB HD 500GB - VERDANT HOME - CPU -  Magazine Luiza">
            <a:extLst>
              <a:ext uri="{FF2B5EF4-FFF2-40B4-BE49-F238E27FC236}">
                <a16:creationId xmlns:a16="http://schemas.microsoft.com/office/drawing/2014/main" id="{926F8281-A6E0-1436-5961-04029AF07E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0219" y="1322363"/>
            <a:ext cx="3797649" cy="3797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Elipse 8">
            <a:extLst>
              <a:ext uri="{FF2B5EF4-FFF2-40B4-BE49-F238E27FC236}">
                <a16:creationId xmlns:a16="http://schemas.microsoft.com/office/drawing/2014/main" id="{C55F72D2-F740-BBD4-BD7C-C4D16F7678E9}"/>
              </a:ext>
            </a:extLst>
          </p:cNvPr>
          <p:cNvSpPr/>
          <p:nvPr/>
        </p:nvSpPr>
        <p:spPr>
          <a:xfrm>
            <a:off x="9474080" y="2879497"/>
            <a:ext cx="617492" cy="666581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2" name="Seta: para a Esquerda 11">
            <a:extLst>
              <a:ext uri="{FF2B5EF4-FFF2-40B4-BE49-F238E27FC236}">
                <a16:creationId xmlns:a16="http://schemas.microsoft.com/office/drawing/2014/main" id="{56107B5B-C0DF-47BF-14B0-2633FEFC6DFA}"/>
              </a:ext>
            </a:extLst>
          </p:cNvPr>
          <p:cNvSpPr/>
          <p:nvPr/>
        </p:nvSpPr>
        <p:spPr>
          <a:xfrm>
            <a:off x="10091572" y="2882627"/>
            <a:ext cx="1407942" cy="61160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D7549084-AF5C-F12F-FE0F-DFB22CD50883}"/>
              </a:ext>
            </a:extLst>
          </p:cNvPr>
          <p:cNvSpPr txBox="1"/>
          <p:nvPr/>
        </p:nvSpPr>
        <p:spPr>
          <a:xfrm>
            <a:off x="520505" y="4867419"/>
            <a:ext cx="1125560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500" b="0" i="0" dirty="0">
                <a:effectLst/>
                <a:latin typeface="Söhne"/>
              </a:rPr>
              <a:t>Um computador é como uma máquina muito esperta que pode fazer muitas coisas para você, como enviar e-mails(cartas virtuais) para pessoas, jogar jogos, assistir a vídeos e até mesmo conversar com amigos e familiares que estão longe. É como se fosse uma televisão inteligente, mas muito mais poderosa e útil.</a:t>
            </a:r>
            <a:endParaRPr lang="pt-BR" sz="2500" dirty="0"/>
          </a:p>
        </p:txBody>
      </p:sp>
      <p:pic>
        <p:nvPicPr>
          <p:cNvPr id="1030" name="Picture 6" descr="Gabinete de CPU TAC com Fonte ATX 230W para Computador Preto e Cromado -  Connect Parts">
            <a:extLst>
              <a:ext uri="{FF2B5EF4-FFF2-40B4-BE49-F238E27FC236}">
                <a16:creationId xmlns:a16="http://schemas.microsoft.com/office/drawing/2014/main" id="{BB56CAD4-F1D1-B2AC-C587-54EAF6D060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9725" y="1339410"/>
            <a:ext cx="3517167" cy="3517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Elipse 15">
            <a:extLst>
              <a:ext uri="{FF2B5EF4-FFF2-40B4-BE49-F238E27FC236}">
                <a16:creationId xmlns:a16="http://schemas.microsoft.com/office/drawing/2014/main" id="{F791C9C7-C76F-1712-A4E0-0716168DD1FC}"/>
              </a:ext>
            </a:extLst>
          </p:cNvPr>
          <p:cNvSpPr/>
          <p:nvPr/>
        </p:nvSpPr>
        <p:spPr>
          <a:xfrm>
            <a:off x="6740013" y="3587766"/>
            <a:ext cx="698560" cy="776391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7" name="Seta: para a Esquerda 16">
            <a:extLst>
              <a:ext uri="{FF2B5EF4-FFF2-40B4-BE49-F238E27FC236}">
                <a16:creationId xmlns:a16="http://schemas.microsoft.com/office/drawing/2014/main" id="{13F9FB3B-7849-5AE1-D138-5311A9C72C8F}"/>
              </a:ext>
            </a:extLst>
          </p:cNvPr>
          <p:cNvSpPr/>
          <p:nvPr/>
        </p:nvSpPr>
        <p:spPr>
          <a:xfrm>
            <a:off x="7438573" y="3694134"/>
            <a:ext cx="1407942" cy="61160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569866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11B998-5DF1-1C44-0C30-65907561C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825624"/>
          </a:xfrm>
          <a:effectLst>
            <a:glow rad="571500">
              <a:schemeClr val="bg1">
                <a:alpha val="98000"/>
              </a:schemeClr>
            </a:glow>
          </a:effectLst>
        </p:spPr>
        <p:txBody>
          <a:bodyPr/>
          <a:lstStyle/>
          <a:p>
            <a:pPr algn="ctr"/>
            <a:r>
              <a:rPr lang="pt-BR" sz="4400" b="1" i="0" u="none" strike="noStrike" dirty="0">
                <a:effectLst/>
              </a:rPr>
              <a:t>O que é e como ligar um computador?</a:t>
            </a:r>
            <a:endParaRPr lang="pt-BR" b="1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49F85357-953B-1A99-7F32-2CF0C7C90B7E}"/>
              </a:ext>
            </a:extLst>
          </p:cNvPr>
          <p:cNvSpPr/>
          <p:nvPr/>
        </p:nvSpPr>
        <p:spPr>
          <a:xfrm>
            <a:off x="1772529" y="1237957"/>
            <a:ext cx="8581293" cy="84406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050" name="Picture 2" descr="Notebook Lenovo Ultrafino IdeaPad 3 Ryzen 5 5500U 8GB 256GB SSD Prata 15.6&quot;  Linux : Amazon.com.br: Computadores e Informática">
            <a:extLst>
              <a:ext uri="{FF2B5EF4-FFF2-40B4-BE49-F238E27FC236}">
                <a16:creationId xmlns:a16="http://schemas.microsoft.com/office/drawing/2014/main" id="{E81871D9-0C6D-D2E6-2676-2A74A04F8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149" y="1612075"/>
            <a:ext cx="3881128" cy="2534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omo desligar a tela do notebook usando o botão power">
            <a:extLst>
              <a:ext uri="{FF2B5EF4-FFF2-40B4-BE49-F238E27FC236}">
                <a16:creationId xmlns:a16="http://schemas.microsoft.com/office/drawing/2014/main" id="{88BCEDC2-7B1F-74DC-63A6-DB584DD9BF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51" y="4287305"/>
            <a:ext cx="3895271" cy="2397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Botão Power notebook i15-3583-FS1P - Dell Community">
            <a:extLst>
              <a:ext uri="{FF2B5EF4-FFF2-40B4-BE49-F238E27FC236}">
                <a16:creationId xmlns:a16="http://schemas.microsoft.com/office/drawing/2014/main" id="{9CEE0A0C-FA6E-99E3-63CC-6C8CA00924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0014" y="1652020"/>
            <a:ext cx="3773117" cy="5032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Elipse 8">
            <a:extLst>
              <a:ext uri="{FF2B5EF4-FFF2-40B4-BE49-F238E27FC236}">
                <a16:creationId xmlns:a16="http://schemas.microsoft.com/office/drawing/2014/main" id="{C55F72D2-F740-BBD4-BD7C-C4D16F7678E9}"/>
              </a:ext>
            </a:extLst>
          </p:cNvPr>
          <p:cNvSpPr/>
          <p:nvPr/>
        </p:nvSpPr>
        <p:spPr>
          <a:xfrm>
            <a:off x="6824821" y="3722611"/>
            <a:ext cx="617492" cy="666581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2" name="Seta: para a Esquerda 11">
            <a:extLst>
              <a:ext uri="{FF2B5EF4-FFF2-40B4-BE49-F238E27FC236}">
                <a16:creationId xmlns:a16="http://schemas.microsoft.com/office/drawing/2014/main" id="{56107B5B-C0DF-47BF-14B0-2633FEFC6DFA}"/>
              </a:ext>
            </a:extLst>
          </p:cNvPr>
          <p:cNvSpPr/>
          <p:nvPr/>
        </p:nvSpPr>
        <p:spPr>
          <a:xfrm>
            <a:off x="7442313" y="3725741"/>
            <a:ext cx="1407942" cy="61160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058" name="Picture 10" descr="Botão Power notebook i15-3583-FS1P - Dell Community">
            <a:extLst>
              <a:ext uri="{FF2B5EF4-FFF2-40B4-BE49-F238E27FC236}">
                <a16:creationId xmlns:a16="http://schemas.microsoft.com/office/drawing/2014/main" id="{68F9F78D-DF13-C039-BBEC-D2B97FD095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6753" y="2496854"/>
            <a:ext cx="2475098" cy="3300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84828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11B998-5DF1-1C44-0C30-65907561C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825624"/>
          </a:xfrm>
          <a:effectLst>
            <a:glow rad="571500">
              <a:schemeClr val="bg1">
                <a:alpha val="98000"/>
              </a:schemeClr>
            </a:glow>
          </a:effectLst>
        </p:spPr>
        <p:txBody>
          <a:bodyPr/>
          <a:lstStyle/>
          <a:p>
            <a:pPr algn="ctr"/>
            <a:r>
              <a:rPr lang="pt-BR" sz="4400" b="1" i="0" u="none" strike="noStrike" dirty="0">
                <a:effectLst/>
              </a:rPr>
              <a:t>O que é e como ligar um computador?</a:t>
            </a:r>
            <a:endParaRPr lang="pt-BR" b="1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49F85357-953B-1A99-7F32-2CF0C7C90B7E}"/>
              </a:ext>
            </a:extLst>
          </p:cNvPr>
          <p:cNvSpPr/>
          <p:nvPr/>
        </p:nvSpPr>
        <p:spPr>
          <a:xfrm>
            <a:off x="1772529" y="1237957"/>
            <a:ext cx="8581293" cy="84406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170" name="Picture 2" descr="Quais motivos podem levar o Windows a não iniciar? - TecMundo">
            <a:extLst>
              <a:ext uri="{FF2B5EF4-FFF2-40B4-BE49-F238E27FC236}">
                <a16:creationId xmlns:a16="http://schemas.microsoft.com/office/drawing/2014/main" id="{67F4B40B-16BE-F8F0-19A5-7AF78E8DD3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863" y="1530661"/>
            <a:ext cx="6090467" cy="3721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m 3" descr="Tela de computador com fundo azul&#10;&#10;Descrição gerada automaticamente com confiança média">
            <a:extLst>
              <a:ext uri="{FF2B5EF4-FFF2-40B4-BE49-F238E27FC236}">
                <a16:creationId xmlns:a16="http://schemas.microsoft.com/office/drawing/2014/main" id="{20793532-0040-40E8-5D05-1EA95E2D5A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4259" y="1530661"/>
            <a:ext cx="4619541" cy="3829177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B735C7E6-BF64-BB00-2817-ED81BB0BC519}"/>
              </a:ext>
            </a:extLst>
          </p:cNvPr>
          <p:cNvSpPr txBox="1"/>
          <p:nvPr/>
        </p:nvSpPr>
        <p:spPr>
          <a:xfrm>
            <a:off x="246863" y="5387175"/>
            <a:ext cx="1194513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0" i="0" dirty="0">
                <a:effectLst/>
                <a:latin typeface="Söhne"/>
              </a:rPr>
              <a:t>Depois de ligado o computador (se estiver na tomada), acontecerá o processo de inicialização do Sistema Operacional (O sistema operacional é o cérebro do computador. Ele coordena e controla todas as partes para que possam trabalhar juntas e permitir que você faça coisas incríveis com o computador, como citado no primeiro slide.</a:t>
            </a: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35064129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11B998-5DF1-1C44-0C30-65907561C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825624"/>
          </a:xfrm>
          <a:effectLst>
            <a:glow rad="571500">
              <a:schemeClr val="bg1">
                <a:alpha val="98000"/>
              </a:schemeClr>
            </a:glow>
          </a:effectLst>
        </p:spPr>
        <p:txBody>
          <a:bodyPr/>
          <a:lstStyle/>
          <a:p>
            <a:pPr algn="ctr"/>
            <a:r>
              <a:rPr lang="pt-BR" sz="4400" b="1" i="0" u="none" strike="noStrike" dirty="0">
                <a:effectLst/>
              </a:rPr>
              <a:t>O que é e como ligar um computador?</a:t>
            </a:r>
            <a:endParaRPr lang="pt-BR" b="1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49F85357-953B-1A99-7F32-2CF0C7C90B7E}"/>
              </a:ext>
            </a:extLst>
          </p:cNvPr>
          <p:cNvSpPr/>
          <p:nvPr/>
        </p:nvSpPr>
        <p:spPr>
          <a:xfrm>
            <a:off x="1772529" y="1237957"/>
            <a:ext cx="8581293" cy="84406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0087EA0E-91C1-8B16-6F75-E4F5BD2957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7335" y="1602195"/>
            <a:ext cx="3945059" cy="3480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iOS 7 O sistema operacional dos portáteis da Apple foi remodelado e traz  várias novidades. | Z.Mídia - Agência Web em Campinas | Web Design em  Campinas, Criação, manutenção e desenvolvimento de">
            <a:extLst>
              <a:ext uri="{FF2B5EF4-FFF2-40B4-BE49-F238E27FC236}">
                <a16:creationId xmlns:a16="http://schemas.microsoft.com/office/drawing/2014/main" id="{4A4311EE-6F66-D4B6-35BA-E2732D44E9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334" y="1799147"/>
            <a:ext cx="3831498" cy="2873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Linux Logo – PNG e Vetor – Download de Logo">
            <a:extLst>
              <a:ext uri="{FF2B5EF4-FFF2-40B4-BE49-F238E27FC236}">
                <a16:creationId xmlns:a16="http://schemas.microsoft.com/office/drawing/2014/main" id="{3C692D67-2D53-0FA2-CB96-21E5BF7373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5278" y="2757268"/>
            <a:ext cx="3689556" cy="1311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90A846FB-13C0-93A7-D915-52F3E729500E}"/>
              </a:ext>
            </a:extLst>
          </p:cNvPr>
          <p:cNvSpPr txBox="1"/>
          <p:nvPr/>
        </p:nvSpPr>
        <p:spPr>
          <a:xfrm>
            <a:off x="337626" y="5442155"/>
            <a:ext cx="11574155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300" dirty="0"/>
              <a:t>Existem diversos sistema operacionais, mas nesse slide explicaremos apenas o Windows, o sistema operacional mais famoso e utilizado em quase todos os computadores atuais, é bem capaz que se você saber utilizar ele, com o tempo poderá aprender a utilizar outros também.</a:t>
            </a:r>
          </a:p>
        </p:txBody>
      </p:sp>
    </p:spTree>
    <p:extLst>
      <p:ext uri="{BB962C8B-B14F-4D97-AF65-F5344CB8AC3E}">
        <p14:creationId xmlns:p14="http://schemas.microsoft.com/office/powerpoint/2010/main" val="39783849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49F85357-953B-1A99-7F32-2CF0C7C90B7E}"/>
              </a:ext>
            </a:extLst>
          </p:cNvPr>
          <p:cNvSpPr/>
          <p:nvPr/>
        </p:nvSpPr>
        <p:spPr>
          <a:xfrm>
            <a:off x="1772529" y="1237957"/>
            <a:ext cx="8581293" cy="84406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24C29537-F692-119B-60A8-89184E01CB5D}"/>
              </a:ext>
            </a:extLst>
          </p:cNvPr>
          <p:cNvSpPr txBox="1">
            <a:spLocks/>
          </p:cNvSpPr>
          <p:nvPr/>
        </p:nvSpPr>
        <p:spPr>
          <a:xfrm>
            <a:off x="838200" y="1"/>
            <a:ext cx="10515600" cy="1825624"/>
          </a:xfrm>
          <a:prstGeom prst="rect">
            <a:avLst/>
          </a:prstGeom>
          <a:effectLst>
            <a:glow rad="571500">
              <a:schemeClr val="bg1">
                <a:alpha val="98000"/>
              </a:schemeClr>
            </a:glo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b="1" dirty="0"/>
              <a:t>Monitor, Mouse, Teclado e Gabinete</a:t>
            </a:r>
          </a:p>
        </p:txBody>
      </p:sp>
      <p:pic>
        <p:nvPicPr>
          <p:cNvPr id="6146" name="Picture 2" descr="Mouse Logitech Óptico 1000DPI 3 Botões M90 - Mouse - Magazine Luiza">
            <a:extLst>
              <a:ext uri="{FF2B5EF4-FFF2-40B4-BE49-F238E27FC236}">
                <a16:creationId xmlns:a16="http://schemas.microsoft.com/office/drawing/2014/main" id="{B60534B3-C992-B896-5349-B244DEC9D8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097" y="1666354"/>
            <a:ext cx="2779981" cy="2084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9B3A1AB0-B7E9-D797-5AEF-0B74FC8FC8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742" y="3429000"/>
            <a:ext cx="2230736" cy="1677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Teclado Multimidia Mo-kb120 Com Fio – BigSul Informatica">
            <a:extLst>
              <a:ext uri="{FF2B5EF4-FFF2-40B4-BE49-F238E27FC236}">
                <a16:creationId xmlns:a16="http://schemas.microsoft.com/office/drawing/2014/main" id="{8111160B-7F55-11C8-8959-78F7F8E32B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4407" y="609179"/>
            <a:ext cx="3636985" cy="3636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>
            <a:extLst>
              <a:ext uri="{FF2B5EF4-FFF2-40B4-BE49-F238E27FC236}">
                <a16:creationId xmlns:a16="http://schemas.microsoft.com/office/drawing/2014/main" id="{AB6550B9-8091-F73B-1B46-39526BC2CD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2007" y="3312042"/>
            <a:ext cx="1599720" cy="1327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21A8982F-7FD8-C50C-5121-CD8E3F53E8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14956" y="2896956"/>
            <a:ext cx="976300" cy="640197"/>
          </a:xfrm>
          <a:prstGeom prst="rect">
            <a:avLst/>
          </a:prstGeom>
        </p:spPr>
      </p:pic>
      <p:sp>
        <p:nvSpPr>
          <p:cNvPr id="18" name="CaixaDeTexto 17">
            <a:extLst>
              <a:ext uri="{FF2B5EF4-FFF2-40B4-BE49-F238E27FC236}">
                <a16:creationId xmlns:a16="http://schemas.microsoft.com/office/drawing/2014/main" id="{3A7B2A0D-CE74-2F69-FE16-36DF925673C9}"/>
              </a:ext>
            </a:extLst>
          </p:cNvPr>
          <p:cNvSpPr txBox="1"/>
          <p:nvPr/>
        </p:nvSpPr>
        <p:spPr>
          <a:xfrm>
            <a:off x="0" y="4864452"/>
            <a:ext cx="417707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O Mouse serve principalmente você apertar nos programas que deseja utilizar,</a:t>
            </a:r>
          </a:p>
          <a:p>
            <a:r>
              <a:rPr lang="pt-BR" dirty="0"/>
              <a:t>onde deseja escrever, como deseja desenhar algo, em geral utilizar o botão esquerdo do mouse faz as principais ações. 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02DDB797-814E-E22F-E5D8-2754EEB6710B}"/>
              </a:ext>
            </a:extLst>
          </p:cNvPr>
          <p:cNvSpPr txBox="1"/>
          <p:nvPr/>
        </p:nvSpPr>
        <p:spPr>
          <a:xfrm>
            <a:off x="4001568" y="4833529"/>
            <a:ext cx="473469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O Teclado serve principalmente para escrever palavras ou frases. Serve para mandar mensagens (ENTER), como também apagar caso repense sobre algo que escreveu (BACKSPACE), existe o teclado numérico também que normalmente você pode escrever números.</a:t>
            </a:r>
          </a:p>
        </p:txBody>
      </p:sp>
      <p:pic>
        <p:nvPicPr>
          <p:cNvPr id="6156" name="Picture 12" descr="Monitor Gamer de 27 Polegadas | Dell Brasil | Dell Brasil">
            <a:extLst>
              <a:ext uri="{FF2B5EF4-FFF2-40B4-BE49-F238E27FC236}">
                <a16:creationId xmlns:a16="http://schemas.microsoft.com/office/drawing/2014/main" id="{433A5387-A1BD-B896-1470-9A7E6222BC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2276" y="1926171"/>
            <a:ext cx="3311504" cy="2298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CaixaDeTexto 19">
            <a:extLst>
              <a:ext uri="{FF2B5EF4-FFF2-40B4-BE49-F238E27FC236}">
                <a16:creationId xmlns:a16="http://schemas.microsoft.com/office/drawing/2014/main" id="{A9CAEDC6-2B85-21D1-6DAA-663D8E43250E}"/>
              </a:ext>
            </a:extLst>
          </p:cNvPr>
          <p:cNvSpPr txBox="1"/>
          <p:nvPr/>
        </p:nvSpPr>
        <p:spPr>
          <a:xfrm>
            <a:off x="8571070" y="4349296"/>
            <a:ext cx="356550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O monitor serve para ver tudo em um computador, os programas que você vai utilizar, seu ponteiro do mouse, o que você digitar, porém ele não é o computador inteiramente, ele é como se fossem os olhos de uma pessoa, sem o resto não funciona.</a:t>
            </a:r>
          </a:p>
        </p:txBody>
      </p:sp>
    </p:spTree>
    <p:extLst>
      <p:ext uri="{BB962C8B-B14F-4D97-AF65-F5344CB8AC3E}">
        <p14:creationId xmlns:p14="http://schemas.microsoft.com/office/powerpoint/2010/main" val="22339053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11B998-5DF1-1C44-0C30-65907561C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825624"/>
          </a:xfrm>
          <a:effectLst>
            <a:glow rad="571500">
              <a:schemeClr val="bg1">
                <a:alpha val="98000"/>
              </a:schemeClr>
            </a:glow>
          </a:effectLst>
        </p:spPr>
        <p:txBody>
          <a:bodyPr/>
          <a:lstStyle/>
          <a:p>
            <a:pPr algn="ctr"/>
            <a:r>
              <a:rPr lang="pt-BR" b="1" dirty="0"/>
              <a:t>Monitor, Mouse, Teclado e Gabinete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49F85357-953B-1A99-7F32-2CF0C7C90B7E}"/>
              </a:ext>
            </a:extLst>
          </p:cNvPr>
          <p:cNvSpPr/>
          <p:nvPr/>
        </p:nvSpPr>
        <p:spPr>
          <a:xfrm>
            <a:off x="1772529" y="1237957"/>
            <a:ext cx="8581293" cy="84406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D7549084-AF5C-F12F-FE0F-DFB22CD50883}"/>
              </a:ext>
            </a:extLst>
          </p:cNvPr>
          <p:cNvSpPr txBox="1"/>
          <p:nvPr/>
        </p:nvSpPr>
        <p:spPr>
          <a:xfrm>
            <a:off x="145144" y="4606167"/>
            <a:ext cx="12191999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b="0" i="0" dirty="0">
                <a:effectLst/>
                <a:latin typeface="Söhne"/>
              </a:rPr>
              <a:t>O gabinete normalmente é a caixa que fica perto do resto das coisas, muita gente acha que ele é algo inútil pensando que o mouse aperta no que você quer,  o teclado escreve e o monitor faz você enxergar todos os programas no sistema operacional, porém ele é onde fica as peças mais importantes do computador (Não é atoa que é onde fica o botão de ligar), o gabinete em si é uma caixa de metal onde é colocado todas as peças do computador para que ele funcione, então sozinho ele não tem função nenhuma a não ser a de residir os componentes principais para fazer o computador funcionar.</a:t>
            </a:r>
            <a:endParaRPr lang="pt-BR" sz="2200" dirty="0"/>
          </a:p>
        </p:txBody>
      </p:sp>
      <p:pic>
        <p:nvPicPr>
          <p:cNvPr id="3" name="Picture 4" descr="Computador Cpu Dual Core Memória 4GB HD 500GB - VERDANT HOME - CPU -  Magazine Luiza">
            <a:extLst>
              <a:ext uri="{FF2B5EF4-FFF2-40B4-BE49-F238E27FC236}">
                <a16:creationId xmlns:a16="http://schemas.microsoft.com/office/drawing/2014/main" id="{7F1848ED-B63E-503A-FA2D-D71D98D6E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352732"/>
            <a:ext cx="3366269" cy="3366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Gabinete Gamer Bpc-330atx Black C/ Lateral Acrílico + Fonte Bpc 500w 80  Plus Bronze | Leroy Merlin">
            <a:extLst>
              <a:ext uri="{FF2B5EF4-FFF2-40B4-BE49-F238E27FC236}">
                <a16:creationId xmlns:a16="http://schemas.microsoft.com/office/drawing/2014/main" id="{55B03016-F97B-E4EA-A517-F062C60196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4469" y="1348167"/>
            <a:ext cx="3343743" cy="3343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Comprar Gabinete Vazio Dell Optiplex 790 (sem Fonte) - Apenas R$ 100,00 -  Peças para Moto">
            <a:extLst>
              <a:ext uri="{FF2B5EF4-FFF2-40B4-BE49-F238E27FC236}">
                <a16:creationId xmlns:a16="http://schemas.microsoft.com/office/drawing/2014/main" id="{B8182C9D-98B9-D11F-08C6-D966B041C0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5264" y="1869067"/>
            <a:ext cx="4762500" cy="2371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55637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11B998-5DF1-1C44-0C30-65907561C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825624"/>
          </a:xfrm>
          <a:effectLst>
            <a:glow rad="571500">
              <a:schemeClr val="bg1">
                <a:alpha val="98000"/>
              </a:schemeClr>
            </a:glow>
          </a:effectLst>
        </p:spPr>
        <p:txBody>
          <a:bodyPr/>
          <a:lstStyle/>
          <a:p>
            <a:pPr algn="ctr"/>
            <a:r>
              <a:rPr lang="pt-BR" b="1" dirty="0"/>
              <a:t>Conexão de Rede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49F85357-953B-1A99-7F32-2CF0C7C90B7E}"/>
              </a:ext>
            </a:extLst>
          </p:cNvPr>
          <p:cNvSpPr/>
          <p:nvPr/>
        </p:nvSpPr>
        <p:spPr>
          <a:xfrm>
            <a:off x="1772529" y="1237957"/>
            <a:ext cx="8581293" cy="84406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098" name="Picture 2" descr="NET Logo – Empresa de TV e Internet – PNG e Vetor – Download de Logo">
            <a:extLst>
              <a:ext uri="{FF2B5EF4-FFF2-40B4-BE49-F238E27FC236}">
                <a16:creationId xmlns:a16="http://schemas.microsoft.com/office/drawing/2014/main" id="{102CB9C8-678D-AB5F-2CDA-C3C9DFAD9D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839947"/>
            <a:ext cx="2583541" cy="952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laro logo – PNG e Vetor – Download de Logo">
            <a:extLst>
              <a:ext uri="{FF2B5EF4-FFF2-40B4-BE49-F238E27FC236}">
                <a16:creationId xmlns:a16="http://schemas.microsoft.com/office/drawing/2014/main" id="{D14289AC-6588-9381-CA45-933D67FD4E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9696" y="1465388"/>
            <a:ext cx="1614714" cy="1614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269A9E06-13C1-2679-CF72-AB79A3671D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839947"/>
            <a:ext cx="3106057" cy="967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B7A886C1-B7BB-FCB4-0AE2-6369E4D233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3647" y="1463191"/>
            <a:ext cx="1883833" cy="1614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6880262F-FDEB-24BF-4C24-BD6ED34EC2DB}"/>
              </a:ext>
            </a:extLst>
          </p:cNvPr>
          <p:cNvSpPr txBox="1"/>
          <p:nvPr/>
        </p:nvSpPr>
        <p:spPr>
          <a:xfrm>
            <a:off x="14514" y="3007340"/>
            <a:ext cx="1148986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0" i="0" dirty="0">
                <a:effectLst/>
                <a:latin typeface="Söhne"/>
              </a:rPr>
              <a:t>Para ter internet em casa, você precisa de um provedor que fornece o sinal da internet e um roteador para distribuir essa conexão entre os dispositivos, normalmente isso é feito via contrato e após o contrato instalam na sua casa.</a:t>
            </a:r>
            <a:endParaRPr lang="pt-BR" sz="2000" dirty="0"/>
          </a:p>
        </p:txBody>
      </p:sp>
      <p:pic>
        <p:nvPicPr>
          <p:cNvPr id="10" name="Picture 2" descr="Cabo de Rede RJ45, Para melhor sinal de Internet na sua Casa- Redcabos -  Redcabos - Loja Especialista em Cabos de Rede na Santa Efigênia">
            <a:extLst>
              <a:ext uri="{FF2B5EF4-FFF2-40B4-BE49-F238E27FC236}">
                <a16:creationId xmlns:a16="http://schemas.microsoft.com/office/drawing/2014/main" id="{F63347BB-E8F3-308C-A2B1-F808EB58F0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515" y="4223393"/>
            <a:ext cx="2245104" cy="1825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Suporte Modem Vivo Para Fixar Na Parede Padrão Vesa - Cb3D - Suporte para  TV - Magazine Luiza">
            <a:extLst>
              <a:ext uri="{FF2B5EF4-FFF2-40B4-BE49-F238E27FC236}">
                <a16:creationId xmlns:a16="http://schemas.microsoft.com/office/drawing/2014/main" id="{691A882F-2861-FB07-FA31-5FA68B20AF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9146" y="4282886"/>
            <a:ext cx="2535237" cy="1426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D2C976A5-356D-D002-AEA2-AE95FF8C2BAC}"/>
              </a:ext>
            </a:extLst>
          </p:cNvPr>
          <p:cNvSpPr txBox="1"/>
          <p:nvPr/>
        </p:nvSpPr>
        <p:spPr>
          <a:xfrm>
            <a:off x="2631620" y="4253593"/>
            <a:ext cx="533672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0" i="0" dirty="0">
                <a:effectLst/>
                <a:latin typeface="Söhne"/>
              </a:rPr>
              <a:t>Para ter internet em casa é preciso contratar um provedor de internet, que irá fornecer um cabo ou antena para receber o sinal da internet. É possível que o provedor entregue um roteador junto com a instalação. O técnico irá conectar o roteador ao cabo de internet e o computador ao roteador usando um cabo de rede.</a:t>
            </a:r>
            <a:endParaRPr lang="pt-BR" sz="2000" dirty="0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F68D5323-C77A-3D23-D63F-94A3E57C2DFA}"/>
              </a:ext>
            </a:extLst>
          </p:cNvPr>
          <p:cNvSpPr txBox="1"/>
          <p:nvPr/>
        </p:nvSpPr>
        <p:spPr>
          <a:xfrm>
            <a:off x="93924" y="5872486"/>
            <a:ext cx="28302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Cabo conectado no roteador e no computador </a:t>
            </a:r>
          </a:p>
          <a:p>
            <a:endParaRPr lang="pt-BR" b="1" dirty="0"/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9ACCEF23-10F7-4F2C-8391-831B28F75317}"/>
              </a:ext>
            </a:extLst>
          </p:cNvPr>
          <p:cNvSpPr txBox="1"/>
          <p:nvPr/>
        </p:nvSpPr>
        <p:spPr>
          <a:xfrm>
            <a:off x="7968344" y="5748892"/>
            <a:ext cx="42376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Modem e roteador juntos( da onde vem a internet e de onde virá o cabo de internet até o computador</a:t>
            </a:r>
          </a:p>
        </p:txBody>
      </p:sp>
    </p:spTree>
    <p:extLst>
      <p:ext uri="{BB962C8B-B14F-4D97-AF65-F5344CB8AC3E}">
        <p14:creationId xmlns:p14="http://schemas.microsoft.com/office/powerpoint/2010/main" val="4172246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11B998-5DF1-1C44-0C30-65907561C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825624"/>
          </a:xfrm>
          <a:effectLst>
            <a:glow rad="571500">
              <a:schemeClr val="bg1">
                <a:alpha val="98000"/>
              </a:schemeClr>
            </a:glow>
          </a:effectLst>
        </p:spPr>
        <p:txBody>
          <a:bodyPr/>
          <a:lstStyle/>
          <a:p>
            <a:pPr algn="ctr"/>
            <a:r>
              <a:rPr lang="pt-BR" sz="4400" b="1" i="0" u="none" strike="noStrike" dirty="0">
                <a:effectLst/>
              </a:rPr>
              <a:t>Area de Trabalho</a:t>
            </a:r>
            <a:endParaRPr lang="pt-BR" b="1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49F85357-953B-1A99-7F32-2CF0C7C90B7E}"/>
              </a:ext>
            </a:extLst>
          </p:cNvPr>
          <p:cNvSpPr/>
          <p:nvPr/>
        </p:nvSpPr>
        <p:spPr>
          <a:xfrm>
            <a:off x="1772529" y="1237957"/>
            <a:ext cx="8581293" cy="84406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644B3DD-4D67-94A3-87D9-2CA53FB8CA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4222" y="1427448"/>
            <a:ext cx="7360920" cy="3604928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F57CFF76-9F8B-4E78-1400-A56CAA502551}"/>
              </a:ext>
            </a:extLst>
          </p:cNvPr>
          <p:cNvSpPr txBox="1"/>
          <p:nvPr/>
        </p:nvSpPr>
        <p:spPr>
          <a:xfrm>
            <a:off x="328246" y="5317587"/>
            <a:ext cx="1153550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0" i="0" dirty="0">
                <a:effectLst/>
                <a:latin typeface="Söhne"/>
              </a:rPr>
              <a:t>A área de trabalho é como a mesa de um escritório. É onde você pode colocar arquivos, pastas e atalhos para programas que você usa com frequência. Você pode clicar nesses atalhos para abrir os programas e trabalhar neles. É uma forma fácil de acessar tudo o que você precisa no seu computador.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237482588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35425A83E31ACF44807A0798988BAA0F" ma:contentTypeVersion="7" ma:contentTypeDescription="Crie um novo documento." ma:contentTypeScope="" ma:versionID="205ec7864f952bf1b38a194f35471f0e">
  <xsd:schema xmlns:xsd="http://www.w3.org/2001/XMLSchema" xmlns:xs="http://www.w3.org/2001/XMLSchema" xmlns:p="http://schemas.microsoft.com/office/2006/metadata/properties" xmlns:ns3="1ac52db7-ef04-420b-96b6-a700a197db3a" xmlns:ns4="6ba229b0-4bc6-4f29-83f6-e7814504e69a" targetNamespace="http://schemas.microsoft.com/office/2006/metadata/properties" ma:root="true" ma:fieldsID="2b794c3ff1d64a5a985810590c1effba" ns3:_="" ns4:_="">
    <xsd:import namespace="1ac52db7-ef04-420b-96b6-a700a197db3a"/>
    <xsd:import namespace="6ba229b0-4bc6-4f29-83f6-e7814504e69a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SearchProperties" minOccurs="0"/>
                <xsd:element ref="ns4:SharedWithUsers" minOccurs="0"/>
                <xsd:element ref="ns4:SharedWithDetails" minOccurs="0"/>
                <xsd:element ref="ns4:SharingHintHash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ac52db7-ef04-420b-96b6-a700a197db3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_activity" ma:index="14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ba229b0-4bc6-4f29-83f6-e7814504e69a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3" nillable="true" ma:displayName="Hash de Dica de Compartilhamento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1ac52db7-ef04-420b-96b6-a700a197db3a" xsi:nil="true"/>
  </documentManagement>
</p:properties>
</file>

<file path=customXml/itemProps1.xml><?xml version="1.0" encoding="utf-8"?>
<ds:datastoreItem xmlns:ds="http://schemas.openxmlformats.org/officeDocument/2006/customXml" ds:itemID="{3C88EE53-BF52-40ED-ABC9-6C82CC9E0EE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E509CE9-0906-4BD5-8756-5C7EC52182D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ac52db7-ef04-420b-96b6-a700a197db3a"/>
    <ds:schemaRef ds:uri="6ba229b0-4bc6-4f29-83f6-e7814504e69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7F97985-AD8B-4523-9CE3-C509529749AE}">
  <ds:schemaRefs>
    <ds:schemaRef ds:uri="http://schemas.microsoft.com/office/2006/metadata/properties"/>
    <ds:schemaRef ds:uri="http://schemas.microsoft.com/office/2006/documentManagement/types"/>
    <ds:schemaRef ds:uri="6ba229b0-4bc6-4f29-83f6-e7814504e69a"/>
    <ds:schemaRef ds:uri="http://www.w3.org/XML/1998/namespace"/>
    <ds:schemaRef ds:uri="http://purl.org/dc/elements/1.1/"/>
    <ds:schemaRef ds:uri="http://schemas.microsoft.com/office/infopath/2007/PartnerControls"/>
    <ds:schemaRef ds:uri="http://schemas.openxmlformats.org/package/2006/metadata/core-properties"/>
    <ds:schemaRef ds:uri="1ac52db7-ef04-420b-96b6-a700a197db3a"/>
    <ds:schemaRef ds:uri="http://purl.org/dc/dcmitype/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317</TotalTime>
  <Words>1117</Words>
  <Application>Microsoft Office PowerPoint</Application>
  <PresentationFormat>Widescreen</PresentationFormat>
  <Paragraphs>45</Paragraphs>
  <Slides>14</Slides>
  <Notes>2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Söhne</vt:lpstr>
      <vt:lpstr>Tema do Office</vt:lpstr>
      <vt:lpstr>Apresentação do PowerPoint</vt:lpstr>
      <vt:lpstr>O que é e como ligar um computador?</vt:lpstr>
      <vt:lpstr>O que é e como ligar um computador?</vt:lpstr>
      <vt:lpstr>O que é e como ligar um computador?</vt:lpstr>
      <vt:lpstr>O que é e como ligar um computador?</vt:lpstr>
      <vt:lpstr>Apresentação do PowerPoint</vt:lpstr>
      <vt:lpstr>Monitor, Mouse, Teclado e Gabinete</vt:lpstr>
      <vt:lpstr>Conexão de Rede</vt:lpstr>
      <vt:lpstr>Area de Trabalho</vt:lpstr>
      <vt:lpstr>Abrir programas, Criar pastas e Arquivos</vt:lpstr>
      <vt:lpstr>Internet(Endereços, Links)</vt:lpstr>
      <vt:lpstr>Pesquisar na internet, imagens, vídeos, mapas</vt:lpstr>
      <vt:lpstr>Como baixar programas</vt:lpstr>
      <vt:lpstr>Obrigado pela sua atenção!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SANTOS GABRIEL MADALENA DOS</dc:creator>
  <cp:lastModifiedBy>GABRIEL MADALENA DOS SANTOS</cp:lastModifiedBy>
  <cp:revision>3</cp:revision>
  <dcterms:created xsi:type="dcterms:W3CDTF">2023-04-26T15:37:25Z</dcterms:created>
  <dcterms:modified xsi:type="dcterms:W3CDTF">2023-04-27T03:16:55Z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0x01010035425A83E31ACF44807A0798988BAA0F</vt:lpwstr>
  </property>
</Properties>
</file>